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8" r:id="rId10"/>
    <p:sldId id="264" r:id="rId11"/>
    <p:sldId id="270" r:id="rId12"/>
    <p:sldId id="271" r:id="rId13"/>
    <p:sldId id="272" r:id="rId14"/>
    <p:sldId id="274" r:id="rId15"/>
    <p:sldId id="273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5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261B0-2C0E-6B49-AE63-CD18053F35F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77906-1765-BC4C-98BB-DA348D2A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3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RPR </a:t>
            </a:r>
            <a:r>
              <a:rPr lang="mr-IN" dirty="0" smtClean="0"/>
              <a:t>–</a:t>
            </a:r>
            <a:r>
              <a:rPr lang="en-US" dirty="0" smtClean="0"/>
              <a:t> process for IT, one symptom</a:t>
            </a:r>
          </a:p>
          <a:p>
            <a:r>
              <a:rPr lang="en-US" dirty="0" smtClean="0"/>
              <a:t>KT </a:t>
            </a:r>
            <a:r>
              <a:rPr lang="mr-IN" dirty="0" smtClean="0"/>
              <a:t>–</a:t>
            </a:r>
            <a:r>
              <a:rPr lang="en-US" dirty="0" smtClean="0"/>
              <a:t> situation,</a:t>
            </a:r>
            <a:r>
              <a:rPr lang="en-US" baseline="0" dirty="0" smtClean="0"/>
              <a:t> problem, action, risk</a:t>
            </a:r>
          </a:p>
          <a:p>
            <a:r>
              <a:rPr lang="en-US" baseline="0" dirty="0" smtClean="0"/>
              <a:t>Fish - Analysis of all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46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RPR </a:t>
            </a:r>
            <a:r>
              <a:rPr lang="mr-IN" dirty="0" smtClean="0"/>
              <a:t>–</a:t>
            </a:r>
            <a:r>
              <a:rPr lang="en-US" dirty="0" smtClean="0"/>
              <a:t> process for IT, one symptom</a:t>
            </a:r>
          </a:p>
          <a:p>
            <a:r>
              <a:rPr lang="en-US" dirty="0" smtClean="0"/>
              <a:t>KT </a:t>
            </a:r>
            <a:r>
              <a:rPr lang="mr-IN" dirty="0" smtClean="0"/>
              <a:t>–</a:t>
            </a:r>
            <a:r>
              <a:rPr lang="en-US" dirty="0" smtClean="0"/>
              <a:t> situation,</a:t>
            </a:r>
            <a:r>
              <a:rPr lang="en-US" baseline="0" dirty="0" smtClean="0"/>
              <a:t> problem, action, risk</a:t>
            </a:r>
          </a:p>
          <a:p>
            <a:r>
              <a:rPr lang="en-US" baseline="0" dirty="0" smtClean="0"/>
              <a:t>Fish - Analysis of all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46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7906-1765-BC4C-98BB-DA348D2AA0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157402B-CDE1-974A-B408-3F7652DC6A39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7BD4F33-DA33-7F44-8853-6F125FE4680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mccue/the-most-powerful-lesson-i-ve-ever-learned-in-business-4d89e95ab250" TargetMode="External"/><Relationship Id="rId4" Type="http://schemas.openxmlformats.org/officeDocument/2006/relationships/hyperlink" Target="https://www.flickr.com/photos/29233640@N07/13265854343" TargetMode="External"/><Relationship Id="rId5" Type="http://schemas.openxmlformats.org/officeDocument/2006/relationships/hyperlink" Target="http://maxpixel.freegreatpicture.com/static/photo/1x/Building-Blocks-Build-Colorful-Tower-Play-456614.jpg" TargetMode="External"/><Relationship Id="rId6" Type="http://schemas.openxmlformats.org/officeDocument/2006/relationships/hyperlink" Target="https://www.pexels.com/photo/blue-cloudy-sky-86695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Solving Tactics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7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3265854343_68f9aa8c20_z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r="4352"/>
          <a:stretch>
            <a:fillRect/>
          </a:stretch>
        </p:blipFill>
        <p:spPr>
          <a:xfrm>
            <a:off x="914400" y="574675"/>
            <a:ext cx="7315200" cy="5734050"/>
          </a:xfrm>
        </p:spPr>
      </p:pic>
    </p:spTree>
    <p:extLst>
      <p:ext uri="{BB962C8B-B14F-4D97-AF65-F5344CB8AC3E}">
        <p14:creationId xmlns:p14="http://schemas.microsoft.com/office/powerpoint/2010/main" val="223136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know to be true?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do both?</a:t>
            </a:r>
          </a:p>
          <a:p>
            <a:pPr lvl="1"/>
            <a:r>
              <a:rPr lang="en-US" dirty="0" smtClean="0"/>
              <a:t>No</a:t>
            </a:r>
          </a:p>
          <a:p>
            <a:endParaRPr lang="en-US" dirty="0" smtClean="0"/>
          </a:p>
          <a:p>
            <a:r>
              <a:rPr lang="en-US" dirty="0" smtClean="0"/>
              <a:t>How long would a transition take?</a:t>
            </a:r>
          </a:p>
          <a:p>
            <a:pPr lvl="1"/>
            <a:r>
              <a:rPr lang="en-US" dirty="0" smtClean="0"/>
              <a:t>2 years</a:t>
            </a:r>
          </a:p>
          <a:p>
            <a:pPr lvl="1"/>
            <a:endParaRPr lang="en-US" dirty="0"/>
          </a:p>
          <a:p>
            <a:r>
              <a:rPr lang="en-US" dirty="0" smtClean="0"/>
              <a:t>How long will it take for them to catch up?</a:t>
            </a:r>
          </a:p>
          <a:p>
            <a:pPr lvl="1"/>
            <a:r>
              <a:rPr lang="en-US" dirty="0" smtClean="0"/>
              <a:t>Too long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8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Principles!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alpha val="15000"/>
                  </a:schemeClr>
                </a:solidFill>
              </a:rPr>
              <a:t>Can we do both?</a:t>
            </a:r>
          </a:p>
          <a:p>
            <a:pPr lvl="1"/>
            <a:r>
              <a:rPr lang="en-US" u="sng" dirty="0" smtClean="0"/>
              <a:t>No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tx1">
                    <a:alpha val="15000"/>
                  </a:schemeClr>
                </a:solidFill>
              </a:rPr>
              <a:t>How long would a transition take?</a:t>
            </a:r>
          </a:p>
          <a:p>
            <a:pPr lvl="1"/>
            <a:r>
              <a:rPr lang="en-US" dirty="0" smtClean="0">
                <a:solidFill>
                  <a:schemeClr val="tx1">
                    <a:alpha val="15000"/>
                  </a:schemeClr>
                </a:solidFill>
              </a:rPr>
              <a:t>2 years</a:t>
            </a:r>
          </a:p>
          <a:p>
            <a:pPr lvl="1"/>
            <a:endParaRPr lang="en-US" dirty="0">
              <a:solidFill>
                <a:schemeClr val="tx1">
                  <a:alpha val="1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alpha val="15000"/>
                  </a:schemeClr>
                </a:solidFill>
              </a:rPr>
              <a:t>How long will it take for them to catch up?</a:t>
            </a:r>
          </a:p>
          <a:p>
            <a:pPr lvl="1"/>
            <a:r>
              <a:rPr lang="en-US" u="sng" dirty="0" smtClean="0"/>
              <a:t>Too long</a:t>
            </a:r>
            <a:endParaRPr lang="en-US" u="sng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78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RCA tactics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Problem </a:t>
            </a:r>
            <a:r>
              <a:rPr lang="en-US" dirty="0" smtClean="0"/>
              <a:t>Resolution (RPR)</a:t>
            </a:r>
          </a:p>
          <a:p>
            <a:endParaRPr lang="en-US" dirty="0" smtClean="0"/>
          </a:p>
          <a:p>
            <a:r>
              <a:rPr lang="en-US" dirty="0" err="1"/>
              <a:t>Kepner-Tregoe</a:t>
            </a:r>
            <a:r>
              <a:rPr lang="en-US" dirty="0"/>
              <a:t> </a:t>
            </a:r>
            <a:r>
              <a:rPr lang="en-US" dirty="0" smtClean="0"/>
              <a:t>Technique (KT)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Ishikawa (Fishbone)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5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Distillation (Tree Pruning)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Hypotheticals</a:t>
            </a:r>
          </a:p>
          <a:p>
            <a:endParaRPr lang="en-US" dirty="0"/>
          </a:p>
          <a:p>
            <a:r>
              <a:rPr lang="en-US" dirty="0" smtClean="0"/>
              <a:t>Distil the problem</a:t>
            </a:r>
          </a:p>
          <a:p>
            <a:endParaRPr lang="en-US" dirty="0"/>
          </a:p>
          <a:p>
            <a:r>
              <a:rPr lang="en-US" dirty="0" smtClean="0"/>
              <a:t>Search for matching branches</a:t>
            </a:r>
          </a:p>
          <a:p>
            <a:endParaRPr lang="en-US" dirty="0"/>
          </a:p>
          <a:p>
            <a:r>
              <a:rPr lang="en-US" dirty="0" smtClean="0"/>
              <a:t>Prune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5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8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- </a:t>
            </a:r>
            <a:r>
              <a:rPr lang="en-US" dirty="0">
                <a:hlinkClick r:id="rId3"/>
              </a:rPr>
              <a:t>https://medium.com/@mmccue/the-most-powerful-lesson-i-ve-ever-learned-in-business-4d89e95ab250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://www.flickr.com/photos/29233640@N07/</a:t>
            </a:r>
            <a:r>
              <a:rPr lang="en-US" dirty="0" smtClean="0">
                <a:hlinkClick r:id="rId4"/>
              </a:rPr>
              <a:t>13265854343</a:t>
            </a:r>
            <a:endParaRPr lang="en-US" dirty="0" smtClean="0"/>
          </a:p>
          <a:p>
            <a:r>
              <a:rPr lang="en-US" dirty="0">
                <a:hlinkClick r:id="rId5"/>
              </a:rPr>
              <a:t>http://maxpixel.freegreatpicture.com/static/photo/1x/Building-Blocks-Build-Colorful-Tower-Play-456614.</a:t>
            </a:r>
            <a:r>
              <a:rPr lang="en-US" dirty="0" smtClean="0">
                <a:hlinkClick r:id="rId5"/>
              </a:rPr>
              <a:t>jpg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https://www.pexels.com/photo/blue-cloudy-sky-86695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3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Steve Tauber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hire?</a:t>
            </a:r>
          </a:p>
          <a:p>
            <a:endParaRPr lang="en-US" dirty="0" smtClean="0"/>
          </a:p>
          <a:p>
            <a:r>
              <a:rPr lang="en-US" dirty="0" smtClean="0"/>
              <a:t>Future Branch Development</a:t>
            </a:r>
          </a:p>
          <a:p>
            <a:endParaRPr lang="en-US" dirty="0"/>
          </a:p>
          <a:p>
            <a:r>
              <a:rPr lang="en-US" dirty="0" err="1" smtClean="0"/>
              <a:t>Cuddli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Making</a:t>
            </a:r>
          </a:p>
          <a:p>
            <a:endParaRPr lang="en-US" dirty="0"/>
          </a:p>
          <a:p>
            <a:r>
              <a:rPr lang="en-US" dirty="0" smtClean="0"/>
              <a:t>Root Cause Analysis</a:t>
            </a:r>
          </a:p>
          <a:p>
            <a:endParaRPr lang="en-US" dirty="0"/>
          </a:p>
          <a:p>
            <a:r>
              <a:rPr lang="en-US" dirty="0" smtClean="0"/>
              <a:t>5 Whys</a:t>
            </a:r>
          </a:p>
          <a:p>
            <a:endParaRPr lang="en-US" dirty="0"/>
          </a:p>
          <a:p>
            <a:r>
              <a:rPr lang="en-US" dirty="0" smtClean="0"/>
              <a:t>Reasoning from First Principles</a:t>
            </a:r>
          </a:p>
          <a:p>
            <a:endParaRPr lang="en-US" dirty="0"/>
          </a:p>
          <a:p>
            <a:r>
              <a:rPr lang="en-US" dirty="0" smtClean="0"/>
              <a:t>Others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4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 isn’t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silver bullet</a:t>
            </a:r>
          </a:p>
          <a:p>
            <a:endParaRPr lang="en-US" dirty="0"/>
          </a:p>
          <a:p>
            <a:r>
              <a:rPr lang="en-US" dirty="0" smtClean="0"/>
              <a:t>Bite the bullet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9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Whys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</a:p>
          <a:p>
            <a:endParaRPr lang="en-US" dirty="0"/>
          </a:p>
          <a:p>
            <a:r>
              <a:rPr lang="en-US" dirty="0" smtClean="0"/>
              <a:t>Why</a:t>
            </a:r>
          </a:p>
          <a:p>
            <a:endParaRPr lang="en-US" dirty="0"/>
          </a:p>
          <a:p>
            <a:r>
              <a:rPr lang="en-US" dirty="0" smtClean="0"/>
              <a:t>Why</a:t>
            </a:r>
          </a:p>
          <a:p>
            <a:endParaRPr lang="en-US" dirty="0"/>
          </a:p>
          <a:p>
            <a:r>
              <a:rPr lang="en-US" dirty="0" smtClean="0"/>
              <a:t>Why</a:t>
            </a:r>
          </a:p>
          <a:p>
            <a:endParaRPr lang="en-US" dirty="0"/>
          </a:p>
          <a:p>
            <a:r>
              <a:rPr lang="en-US" dirty="0" smtClean="0"/>
              <a:t>Why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8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Whys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Didn’t ship on time</a:t>
            </a:r>
          </a:p>
          <a:p>
            <a:pPr lvl="1"/>
            <a:r>
              <a:rPr lang="en-US" dirty="0" smtClean="0"/>
              <a:t>Why?</a:t>
            </a:r>
          </a:p>
          <a:p>
            <a:r>
              <a:rPr lang="en-US" dirty="0" smtClean="0"/>
              <a:t>Couldn’t finish all the features</a:t>
            </a:r>
          </a:p>
          <a:p>
            <a:pPr lvl="1"/>
            <a:r>
              <a:rPr lang="en-US" dirty="0" smtClean="0"/>
              <a:t>Why?</a:t>
            </a:r>
          </a:p>
          <a:p>
            <a:r>
              <a:rPr lang="en-US" dirty="0" smtClean="0"/>
              <a:t>There were too many features</a:t>
            </a:r>
          </a:p>
          <a:p>
            <a:pPr lvl="1"/>
            <a:r>
              <a:rPr lang="en-US" dirty="0" smtClean="0"/>
              <a:t>Why?</a:t>
            </a:r>
          </a:p>
          <a:p>
            <a:r>
              <a:rPr lang="en-US" dirty="0" smtClean="0"/>
              <a:t>Some features were added mid-sprint</a:t>
            </a:r>
          </a:p>
          <a:p>
            <a:pPr lvl="1"/>
            <a:r>
              <a:rPr lang="en-US" dirty="0" smtClean="0"/>
              <a:t>Why?</a:t>
            </a:r>
          </a:p>
          <a:p>
            <a:r>
              <a:rPr lang="en-US" dirty="0" smtClean="0"/>
              <a:t>The CTO has authority to change features mid-sprint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8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Time</a:t>
            </a:r>
            <a:endParaRPr lang="en-US" dirty="0"/>
          </a:p>
        </p:txBody>
      </p:sp>
      <p:pic>
        <p:nvPicPr>
          <p:cNvPr id="6" name="Content Placeholder 5" descr="Tellm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" b="38753"/>
          <a:stretch/>
        </p:blipFill>
        <p:spPr>
          <a:xfrm>
            <a:off x="914400" y="2770188"/>
            <a:ext cx="7315200" cy="2214923"/>
          </a:xfrm>
        </p:spPr>
      </p:pic>
      <p:pic>
        <p:nvPicPr>
          <p:cNvPr id="4" name="Picture 3" descr="owl-logox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2" y="4985111"/>
            <a:ext cx="2085688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7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xpixel.freegreatpicture.com-Building-Blocks-Build-Colorful-Tower-Play-4566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914400" y="1599661"/>
            <a:ext cx="7315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55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7701" r="7701"/>
          <a:stretch>
            <a:fillRect/>
          </a:stretch>
        </p:blipFill>
        <p:spPr>
          <a:xfrm>
            <a:off x="914400" y="558800"/>
            <a:ext cx="7315200" cy="5749925"/>
          </a:xfrm>
        </p:spPr>
      </p:pic>
    </p:spTree>
    <p:extLst>
      <p:ext uri="{BB962C8B-B14F-4D97-AF65-F5344CB8AC3E}">
        <p14:creationId xmlns:p14="http://schemas.microsoft.com/office/powerpoint/2010/main" val="248899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162</TotalTime>
  <Words>336</Words>
  <Application>Microsoft Macintosh PowerPoint</Application>
  <PresentationFormat>On-screen Show (4:3)</PresentationFormat>
  <Paragraphs>90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Perspective</vt:lpstr>
      <vt:lpstr>Problem Solving Tactics</vt:lpstr>
      <vt:lpstr>Steve Tauber</vt:lpstr>
      <vt:lpstr>What it is</vt:lpstr>
      <vt:lpstr>What it isn’t</vt:lpstr>
      <vt:lpstr>5 Whys</vt:lpstr>
      <vt:lpstr>5 Whys - Example</vt:lpstr>
      <vt:lpstr>Story Time</vt:lpstr>
      <vt:lpstr>PowerPoint Presentation</vt:lpstr>
      <vt:lpstr>PowerPoint Presentation</vt:lpstr>
      <vt:lpstr>PowerPoint Presentation</vt:lpstr>
      <vt:lpstr>What do we know to be true?</vt:lpstr>
      <vt:lpstr>First Principles!</vt:lpstr>
      <vt:lpstr>Other RCA tactics</vt:lpstr>
      <vt:lpstr>Problem Distillation (Tree Pruning)</vt:lpstr>
      <vt:lpstr>Questions?</vt:lpstr>
      <vt:lpstr>Photo Credits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Tauber</dc:creator>
  <cp:lastModifiedBy>Steve Tauber</cp:lastModifiedBy>
  <cp:revision>25</cp:revision>
  <dcterms:created xsi:type="dcterms:W3CDTF">2017-06-13T12:34:12Z</dcterms:created>
  <dcterms:modified xsi:type="dcterms:W3CDTF">2017-06-14T15:54:27Z</dcterms:modified>
</cp:coreProperties>
</file>